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flask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2152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1478570"/>
          </a:xfrm>
        </p:spPr>
        <p:txBody>
          <a:bodyPr/>
          <a:lstStyle/>
          <a:p>
            <a:r>
              <a:rPr lang="es-CO" dirty="0" smtClean="0"/>
              <a:t>PRIMERA APLICACIÓN EN 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018904" y="1413890"/>
            <a:ext cx="100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Si el parámetro que se pasa al </a:t>
            </a:r>
            <a:r>
              <a:rPr lang="es-CO" dirty="0" err="1" smtClean="0"/>
              <a:t>path</a:t>
            </a:r>
            <a:r>
              <a:rPr lang="es-CO" dirty="0" smtClean="0"/>
              <a:t> no es del tipo </a:t>
            </a:r>
            <a:r>
              <a:rPr lang="es-CO" dirty="0" err="1" smtClean="0"/>
              <a:t>string</a:t>
            </a:r>
            <a:r>
              <a:rPr lang="es-CO" dirty="0" smtClean="0"/>
              <a:t> se debe especificar el tipo de variable a recibir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9954" t="44911" r="24566" b="39018"/>
          <a:stretch/>
        </p:blipFill>
        <p:spPr>
          <a:xfrm>
            <a:off x="2677886" y="2047310"/>
            <a:ext cx="5917474" cy="11756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37" t="4375" r="66331" b="82946"/>
          <a:stretch/>
        </p:blipFill>
        <p:spPr>
          <a:xfrm>
            <a:off x="3331028" y="4036423"/>
            <a:ext cx="4336869" cy="9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09067"/>
            <a:ext cx="9905998" cy="1478570"/>
          </a:xfrm>
        </p:spPr>
        <p:txBody>
          <a:bodyPr/>
          <a:lstStyle/>
          <a:p>
            <a:pPr algn="ctr"/>
            <a:r>
              <a:rPr lang="es-CO" dirty="0" smtClean="0"/>
              <a:t>Haciendo peticiones GET(</a:t>
            </a:r>
            <a:r>
              <a:rPr lang="es-CO" sz="2800" dirty="0" smtClean="0"/>
              <a:t>OBTENER INFORMACION DEL SERVIDOR</a:t>
            </a:r>
            <a:r>
              <a:rPr lang="es-CO" dirty="0" smtClean="0"/>
              <a:t>)http a </a:t>
            </a:r>
            <a:r>
              <a:rPr lang="es-CO" dirty="0" err="1" smtClean="0"/>
              <a:t>flask</a:t>
            </a:r>
            <a:r>
              <a:rPr lang="es-CO" dirty="0" smtClean="0"/>
              <a:t>.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018904" y="1413890"/>
            <a:ext cx="1002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Para realizar peticiones tipo POST y REST se tienen software especializados que permiten generar este tipo de peticiones entre ellos esta </a:t>
            </a:r>
            <a:r>
              <a:rPr lang="es-CO" dirty="0" err="1" smtClean="0"/>
              <a:t>Postman</a:t>
            </a:r>
            <a:r>
              <a:rPr lang="es-CO" dirty="0" smtClean="0"/>
              <a:t> y </a:t>
            </a:r>
            <a:r>
              <a:rPr lang="es-CO" dirty="0" err="1" smtClean="0"/>
              <a:t>insomnia</a:t>
            </a:r>
            <a:r>
              <a:rPr lang="es-CO" dirty="0" smtClean="0"/>
              <a:t> </a:t>
            </a:r>
            <a:r>
              <a:rPr lang="es-CO" dirty="0" err="1" smtClean="0"/>
              <a:t>rest</a:t>
            </a:r>
            <a:r>
              <a:rPr lang="es-CO" dirty="0" smtClean="0"/>
              <a:t>.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38" t="4553" r="470" b="5446"/>
          <a:stretch/>
        </p:blipFill>
        <p:spPr>
          <a:xfrm>
            <a:off x="1683225" y="2190849"/>
            <a:ext cx="8699863" cy="44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0"/>
            <a:ext cx="9905998" cy="822960"/>
          </a:xfrm>
        </p:spPr>
        <p:txBody>
          <a:bodyPr/>
          <a:lstStyle/>
          <a:p>
            <a:r>
              <a:rPr lang="es-CO" dirty="0" smtClean="0"/>
              <a:t>Haciendo peticiones </a:t>
            </a:r>
            <a:r>
              <a:rPr lang="es-CO" dirty="0" err="1" smtClean="0"/>
              <a:t>get</a:t>
            </a:r>
            <a:r>
              <a:rPr lang="es-CO" dirty="0" smtClean="0"/>
              <a:t> http a </a:t>
            </a:r>
            <a:r>
              <a:rPr lang="es-CO" dirty="0" err="1" smtClean="0"/>
              <a:t>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914989" y="880635"/>
            <a:ext cx="10411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Cuando se abra la aplicación de nuevo en </a:t>
            </a:r>
            <a:r>
              <a:rPr lang="es-CO" dirty="0" err="1" smtClean="0"/>
              <a:t>pycharm</a:t>
            </a:r>
            <a:r>
              <a:rPr lang="es-CO" dirty="0" smtClean="0"/>
              <a:t> se deben crear las variables de entorno set </a:t>
            </a:r>
            <a:r>
              <a:rPr lang="es-CO" b="1" dirty="0" smtClean="0"/>
              <a:t>FLASK_ENV=</a:t>
            </a:r>
            <a:r>
              <a:rPr lang="es-CO" b="1" dirty="0" err="1" smtClean="0"/>
              <a:t>development</a:t>
            </a:r>
            <a:r>
              <a:rPr lang="es-CO" dirty="0" smtClean="0"/>
              <a:t> y lanzar los servicios respectivos </a:t>
            </a:r>
            <a:r>
              <a:rPr lang="es-CO" b="1" dirty="0" err="1" smtClean="0"/>
              <a:t>flask</a:t>
            </a:r>
            <a:r>
              <a:rPr lang="es-CO" b="1" dirty="0" smtClean="0"/>
              <a:t> run</a:t>
            </a:r>
            <a:r>
              <a:rPr lang="es-CO" dirty="0" smtClean="0"/>
              <a:t>.</a:t>
            </a:r>
          </a:p>
          <a:p>
            <a:endParaRPr lang="es-CO" dirty="0"/>
          </a:p>
          <a:p>
            <a:r>
              <a:rPr lang="es-CO" dirty="0" smtClean="0"/>
              <a:t>Una vez los servicios arriba se genera una nueva petición desde el cliente de </a:t>
            </a:r>
            <a:r>
              <a:rPr lang="es-CO" dirty="0" err="1" smtClean="0"/>
              <a:t>postman</a:t>
            </a:r>
            <a:r>
              <a:rPr lang="es-CO" dirty="0" smtClean="0"/>
              <a:t> o </a:t>
            </a:r>
            <a:r>
              <a:rPr lang="es-CO" dirty="0" err="1" smtClean="0"/>
              <a:t>insomnia</a:t>
            </a:r>
            <a:r>
              <a:rPr lang="es-CO" dirty="0" smtClean="0"/>
              <a:t> para ello se da </a:t>
            </a:r>
            <a:r>
              <a:rPr lang="es-CO" dirty="0" err="1" smtClean="0"/>
              <a:t>click</a:t>
            </a:r>
            <a:r>
              <a:rPr lang="es-CO" dirty="0" smtClean="0"/>
              <a:t> en file-&gt; new -&gt; http </a:t>
            </a:r>
            <a:r>
              <a:rPr lang="es-CO" dirty="0" err="1" smtClean="0"/>
              <a:t>request</a:t>
            </a:r>
            <a:r>
              <a:rPr lang="es-CO" dirty="0" smtClean="0"/>
              <a:t> </a:t>
            </a:r>
            <a:r>
              <a:rPr lang="es-CO" dirty="0" err="1" smtClean="0"/>
              <a:t>get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011" t="15982" r="19044" b="19375"/>
          <a:stretch/>
        </p:blipFill>
        <p:spPr>
          <a:xfrm>
            <a:off x="2821578" y="2357963"/>
            <a:ext cx="7380514" cy="43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3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0"/>
            <a:ext cx="9905998" cy="822960"/>
          </a:xfrm>
        </p:spPr>
        <p:txBody>
          <a:bodyPr/>
          <a:lstStyle/>
          <a:p>
            <a:r>
              <a:rPr lang="es-CO" dirty="0" smtClean="0"/>
              <a:t>Haciendo peticiones </a:t>
            </a:r>
            <a:r>
              <a:rPr lang="es-CO" dirty="0" err="1" smtClean="0"/>
              <a:t>get</a:t>
            </a:r>
            <a:r>
              <a:rPr lang="es-CO" dirty="0" smtClean="0"/>
              <a:t> http a </a:t>
            </a:r>
            <a:r>
              <a:rPr lang="es-CO" dirty="0" err="1" smtClean="0"/>
              <a:t>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914989" y="880635"/>
            <a:ext cx="1041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Se escribe la petición de igual manera que se hace en el browser http://localhost:5000/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152" t="624" r="4084" b="8483"/>
          <a:stretch/>
        </p:blipFill>
        <p:spPr>
          <a:xfrm>
            <a:off x="757646" y="1249967"/>
            <a:ext cx="9862457" cy="54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3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0"/>
            <a:ext cx="9905998" cy="822960"/>
          </a:xfrm>
        </p:spPr>
        <p:txBody>
          <a:bodyPr/>
          <a:lstStyle/>
          <a:p>
            <a:r>
              <a:rPr lang="es-CO" dirty="0" smtClean="0"/>
              <a:t>Haciendo peticiones </a:t>
            </a:r>
            <a:r>
              <a:rPr lang="es-CO" dirty="0" err="1" smtClean="0"/>
              <a:t>get</a:t>
            </a:r>
            <a:r>
              <a:rPr lang="es-CO" dirty="0" smtClean="0"/>
              <a:t> http a </a:t>
            </a:r>
            <a:r>
              <a:rPr lang="es-CO" dirty="0" err="1" smtClean="0"/>
              <a:t>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914989" y="880635"/>
            <a:ext cx="1041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Se escribe la petición de igual manera que se hace en el browser http://localhost:5000/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352" t="18839" r="5190" b="25804"/>
          <a:stretch/>
        </p:blipFill>
        <p:spPr>
          <a:xfrm>
            <a:off x="327160" y="1569124"/>
            <a:ext cx="11560040" cy="43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50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365760"/>
            <a:ext cx="9905998" cy="822960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Haciendo peticiones post http(ENVIO INFORMACION AL SERVIDOR) a </a:t>
            </a:r>
            <a:r>
              <a:rPr lang="es-CO" dirty="0" err="1" smtClean="0"/>
              <a:t>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914989" y="1494589"/>
            <a:ext cx="10411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Por defecto el servidor que se tiene corriendo en </a:t>
            </a:r>
            <a:r>
              <a:rPr lang="es-CO" dirty="0" err="1" smtClean="0"/>
              <a:t>flask</a:t>
            </a:r>
            <a:r>
              <a:rPr lang="es-CO" dirty="0" smtClean="0"/>
              <a:t> desde </a:t>
            </a:r>
            <a:r>
              <a:rPr lang="es-CO" dirty="0" err="1" smtClean="0"/>
              <a:t>pycharm</a:t>
            </a:r>
            <a:r>
              <a:rPr lang="es-CO" dirty="0" smtClean="0"/>
              <a:t> procesa peticiones del tipo GET, si se requiere que el mismo procese peticiones del tipo POST se debe indicar en el momento de definir el decorador de un </a:t>
            </a:r>
            <a:r>
              <a:rPr lang="es-CO" dirty="0" err="1" smtClean="0"/>
              <a:t>path</a:t>
            </a:r>
            <a:r>
              <a:rPr lang="es-CO" dirty="0" smtClean="0"/>
              <a:t> respectivo mediante el uso del parámetro </a:t>
            </a:r>
            <a:r>
              <a:rPr lang="es-CO" dirty="0" err="1" smtClean="0"/>
              <a:t>methods</a:t>
            </a:r>
            <a:r>
              <a:rPr lang="es-CO" dirty="0" smtClean="0"/>
              <a:t> una lista con las peticiones que se pueden llegar a procesar.</a:t>
            </a:r>
          </a:p>
          <a:p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0356" t="40088" r="69" b="46162"/>
          <a:stretch/>
        </p:blipFill>
        <p:spPr>
          <a:xfrm>
            <a:off x="980309" y="3122023"/>
            <a:ext cx="10345778" cy="11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3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0"/>
            <a:ext cx="9905998" cy="822960"/>
          </a:xfrm>
        </p:spPr>
        <p:txBody>
          <a:bodyPr/>
          <a:lstStyle/>
          <a:p>
            <a:r>
              <a:rPr lang="es-CO" dirty="0" smtClean="0"/>
              <a:t>Haciendo peticiones post http a </a:t>
            </a:r>
            <a:r>
              <a:rPr lang="es-CO" dirty="0" err="1" smtClean="0"/>
              <a:t>flask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051" t="803" r="4185" b="6696"/>
          <a:stretch/>
        </p:blipFill>
        <p:spPr>
          <a:xfrm>
            <a:off x="1119640" y="822960"/>
            <a:ext cx="9953897" cy="5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274320"/>
            <a:ext cx="9905998" cy="822960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RETORNANDO CADENAS HTML USANDO LA EXTENSION JINJA DE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045029" y="1449977"/>
            <a:ext cx="1014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Dentro del proyecto creado adicione una carpeta denominada </a:t>
            </a:r>
            <a:r>
              <a:rPr lang="es-CO" dirty="0" err="1" smtClean="0"/>
              <a:t>templates</a:t>
            </a:r>
            <a:r>
              <a:rPr lang="es-CO" dirty="0" smtClean="0"/>
              <a:t>, </a:t>
            </a:r>
            <a:r>
              <a:rPr lang="es-CO" dirty="0" err="1" smtClean="0"/>
              <a:t>asi</a:t>
            </a:r>
            <a:r>
              <a:rPr lang="es-CO" dirty="0" smtClean="0"/>
              <a:t> se debe llamar la carpeta si no es </a:t>
            </a:r>
            <a:r>
              <a:rPr lang="es-CO" dirty="0" err="1" smtClean="0"/>
              <a:t>asi</a:t>
            </a:r>
            <a:r>
              <a:rPr lang="es-CO" dirty="0" smtClean="0"/>
              <a:t> </a:t>
            </a:r>
            <a:r>
              <a:rPr lang="es-CO" dirty="0" err="1" smtClean="0"/>
              <a:t>flask</a:t>
            </a:r>
            <a:r>
              <a:rPr lang="es-CO" dirty="0" smtClean="0"/>
              <a:t> NO encontrara las plantillas creadas, dentro de esta carpeta se crearan las diferentes plantillas HTML con las que contara la aplicación.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340" t="10090" r="73761" b="54017"/>
          <a:stretch/>
        </p:blipFill>
        <p:spPr>
          <a:xfrm>
            <a:off x="1045029" y="2726004"/>
            <a:ext cx="3360812" cy="31392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441" t="7768" r="46955" b="60089"/>
          <a:stretch/>
        </p:blipFill>
        <p:spPr>
          <a:xfrm>
            <a:off x="4637314" y="2726003"/>
            <a:ext cx="7024522" cy="31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6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274320"/>
            <a:ext cx="9905998" cy="822960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RETORNANDO CADENAS HTML USANDO LA EXTENSION JINJA DE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045029" y="1449977"/>
            <a:ext cx="1014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Una vez creado el </a:t>
            </a:r>
            <a:r>
              <a:rPr lang="es-CO" dirty="0" err="1" smtClean="0"/>
              <a:t>template</a:t>
            </a:r>
            <a:r>
              <a:rPr lang="es-CO" dirty="0" smtClean="0"/>
              <a:t> en el archivo app.py modificamos el contenido del método que usaremos para interactuar con los </a:t>
            </a:r>
            <a:r>
              <a:rPr lang="es-CO" dirty="0" err="1" smtClean="0"/>
              <a:t>templates</a:t>
            </a:r>
            <a:r>
              <a:rPr lang="es-CO" dirty="0" smtClean="0"/>
              <a:t>, para ello se cambia el valor a retronar y se usa el </a:t>
            </a:r>
            <a:r>
              <a:rPr lang="es-CO" dirty="0" err="1" smtClean="0"/>
              <a:t>metodo</a:t>
            </a:r>
            <a:r>
              <a:rPr lang="es-CO" dirty="0" smtClean="0"/>
              <a:t> </a:t>
            </a:r>
            <a:r>
              <a:rPr lang="es-CO" dirty="0" err="1" smtClean="0"/>
              <a:t>render_template</a:t>
            </a:r>
            <a:r>
              <a:rPr lang="es-CO" dirty="0" smtClean="0"/>
              <a:t>(‘nombre_plantilla.html’) y se importa la librería </a:t>
            </a:r>
            <a:r>
              <a:rPr lang="es-CO" dirty="0" err="1" smtClean="0"/>
              <a:t>template</a:t>
            </a:r>
            <a:r>
              <a:rPr lang="es-CO" dirty="0" smtClean="0"/>
              <a:t>.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39" t="7232" r="33401" b="33304"/>
          <a:stretch/>
        </p:blipFill>
        <p:spPr>
          <a:xfrm>
            <a:off x="574763" y="2529901"/>
            <a:ext cx="7889967" cy="40235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6" t="4196" r="74062" b="80982"/>
          <a:stretch/>
        </p:blipFill>
        <p:spPr>
          <a:xfrm>
            <a:off x="8712926" y="3775166"/>
            <a:ext cx="3357156" cy="10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62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274320"/>
            <a:ext cx="9905998" cy="822960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RETORNANDO CADENAS HTML con </a:t>
            </a:r>
            <a:r>
              <a:rPr lang="es-CO" dirty="0" err="1" smtClean="0"/>
              <a:t>parametros</a:t>
            </a:r>
            <a:r>
              <a:rPr lang="es-CO" dirty="0" smtClean="0"/>
              <a:t> USANDO LA EXTENSION JINJA DE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045029" y="1449977"/>
            <a:ext cx="1014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Los </a:t>
            </a:r>
            <a:r>
              <a:rPr lang="es-CO" dirty="0" err="1" smtClean="0"/>
              <a:t>templates</a:t>
            </a:r>
            <a:r>
              <a:rPr lang="es-CO" dirty="0" smtClean="0"/>
              <a:t> pueden recibir parámetros que se usaran como información para mostrar en pantalla.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9954" t="49018" r="270" b="34375"/>
          <a:stretch/>
        </p:blipFill>
        <p:spPr>
          <a:xfrm>
            <a:off x="1580606" y="2172006"/>
            <a:ext cx="9078686" cy="12148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438" t="4375" r="68037" b="75982"/>
          <a:stretch/>
        </p:blipFill>
        <p:spPr>
          <a:xfrm>
            <a:off x="3931920" y="4232366"/>
            <a:ext cx="4101737" cy="1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Instalando </a:t>
            </a:r>
            <a:r>
              <a:rPr lang="es-CO" dirty="0" err="1" smtClean="0"/>
              <a:t>flask</a:t>
            </a:r>
            <a:r>
              <a:rPr lang="es-CO" dirty="0" smtClean="0"/>
              <a:t> en </a:t>
            </a:r>
            <a:r>
              <a:rPr lang="es-CO" dirty="0" err="1" smtClean="0"/>
              <a:t>pycharm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38" t="62411" r="57898" b="18660"/>
          <a:stretch/>
        </p:blipFill>
        <p:spPr>
          <a:xfrm>
            <a:off x="966651" y="2259874"/>
            <a:ext cx="9977927" cy="25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0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274320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err="1" smtClean="0"/>
              <a:t>url</a:t>
            </a:r>
            <a:r>
              <a:rPr lang="es-CO" dirty="0" smtClean="0"/>
              <a:t> </a:t>
            </a:r>
            <a:r>
              <a:rPr lang="es-CO" dirty="0" err="1" smtClean="0"/>
              <a:t>building</a:t>
            </a:r>
            <a:r>
              <a:rPr lang="es-CO" dirty="0" smtClean="0"/>
              <a:t> en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509452" y="1735147"/>
            <a:ext cx="59958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Para pasar entre </a:t>
            </a:r>
            <a:r>
              <a:rPr lang="es-CO" dirty="0" err="1" smtClean="0"/>
              <a:t>paths</a:t>
            </a:r>
            <a:r>
              <a:rPr lang="es-CO" dirty="0" smtClean="0"/>
              <a:t> se aplica el concepto de URL </a:t>
            </a:r>
            <a:r>
              <a:rPr lang="es-CO" dirty="0" err="1" smtClean="0"/>
              <a:t>Building</a:t>
            </a:r>
            <a:r>
              <a:rPr lang="es-CO" dirty="0" smtClean="0"/>
              <a:t> para ello se usa la función </a:t>
            </a:r>
            <a:r>
              <a:rPr lang="es-CO" dirty="0" err="1" smtClean="0"/>
              <a:t>url_for</a:t>
            </a:r>
            <a:r>
              <a:rPr lang="es-CO" dirty="0" smtClean="0"/>
              <a:t>(), la cual recibe como parámetro el nombre de la función a la cual nos deseamos dirigir y la misma envuelta en la función </a:t>
            </a:r>
            <a:r>
              <a:rPr lang="es-CO" dirty="0" err="1" smtClean="0"/>
              <a:t>redirect</a:t>
            </a:r>
            <a:r>
              <a:rPr lang="es-CO" dirty="0" smtClean="0"/>
              <a:t>, el código de respuesta del browser ahora no es 200 como cuando se hace un llamado a un </a:t>
            </a:r>
            <a:r>
              <a:rPr lang="es-CO" dirty="0" err="1" smtClean="0"/>
              <a:t>path</a:t>
            </a:r>
            <a:r>
              <a:rPr lang="es-CO" dirty="0" smtClean="0"/>
              <a:t> especifico, como el llamado es a través de un </a:t>
            </a:r>
            <a:r>
              <a:rPr lang="es-CO" dirty="0" err="1" smtClean="0"/>
              <a:t>redireccionamiento</a:t>
            </a:r>
            <a:r>
              <a:rPr lang="es-CO" dirty="0" smtClean="0"/>
              <a:t> el código de respuesta es 302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50" t="12768" r="42538" b="7054"/>
          <a:stretch/>
        </p:blipFill>
        <p:spPr>
          <a:xfrm>
            <a:off x="6505304" y="1496450"/>
            <a:ext cx="5128538" cy="43121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8147" t="10983" r="28228" b="57946"/>
          <a:stretch/>
        </p:blipFill>
        <p:spPr>
          <a:xfrm>
            <a:off x="646613" y="4143082"/>
            <a:ext cx="5676195" cy="22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57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274320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err="1" smtClean="0"/>
              <a:t>url</a:t>
            </a:r>
            <a:r>
              <a:rPr lang="es-CO" dirty="0" smtClean="0"/>
              <a:t> </a:t>
            </a:r>
            <a:r>
              <a:rPr lang="es-CO" dirty="0" err="1" smtClean="0"/>
              <a:t>building</a:t>
            </a:r>
            <a:r>
              <a:rPr lang="es-CO" dirty="0" smtClean="0"/>
              <a:t> en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509452" y="1735147"/>
            <a:ext cx="5995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Ahora la metodología anterior queda </a:t>
            </a:r>
            <a:r>
              <a:rPr lang="es-CO" dirty="0" err="1" smtClean="0"/>
              <a:t>resagada</a:t>
            </a:r>
            <a:r>
              <a:rPr lang="es-CO" dirty="0" smtClean="0"/>
              <a:t> a requerir escribir en el browser el </a:t>
            </a:r>
            <a:r>
              <a:rPr lang="es-CO" dirty="0" err="1" smtClean="0"/>
              <a:t>path</a:t>
            </a:r>
            <a:r>
              <a:rPr lang="es-CO" dirty="0" smtClean="0"/>
              <a:t> de </a:t>
            </a:r>
            <a:r>
              <a:rPr lang="es-CO" dirty="0" err="1" smtClean="0"/>
              <a:t>redireccionar</a:t>
            </a:r>
            <a:r>
              <a:rPr lang="es-CO" dirty="0" smtClean="0"/>
              <a:t>, para no depender de ello y crea una verdadera funcionalidad a </a:t>
            </a:r>
            <a:r>
              <a:rPr lang="es-CO" dirty="0" err="1" smtClean="0"/>
              <a:t>url_for</a:t>
            </a:r>
            <a:r>
              <a:rPr lang="es-CO" dirty="0" smtClean="0"/>
              <a:t>, se va a modificar el archivo </a:t>
            </a:r>
            <a:r>
              <a:rPr lang="es-CO" dirty="0" err="1" smtClean="0"/>
              <a:t>html</a:t>
            </a:r>
            <a:r>
              <a:rPr lang="es-CO" dirty="0" smtClean="0"/>
              <a:t> y le agregamos una división y una etiqueta &lt;a&gt; para adicionar un </a:t>
            </a:r>
            <a:r>
              <a:rPr lang="es-CO" dirty="0" err="1" smtClean="0"/>
              <a:t>href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7" t="4911" r="69343" b="70803"/>
          <a:stretch/>
        </p:blipFill>
        <p:spPr>
          <a:xfrm>
            <a:off x="6374673" y="1585536"/>
            <a:ext cx="5199017" cy="23335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7746" t="7589" r="30490" b="47947"/>
          <a:stretch/>
        </p:blipFill>
        <p:spPr>
          <a:xfrm>
            <a:off x="790303" y="3362086"/>
            <a:ext cx="5434150" cy="32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65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274320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Manejo de errores en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509452" y="1735147"/>
            <a:ext cx="599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Se implementa mediante el uso del </a:t>
            </a:r>
            <a:r>
              <a:rPr lang="es-CO" dirty="0" err="1" smtClean="0"/>
              <a:t>metodo</a:t>
            </a:r>
            <a:r>
              <a:rPr lang="es-CO" dirty="0" smtClean="0"/>
              <a:t> </a:t>
            </a:r>
            <a:r>
              <a:rPr lang="es-CO" dirty="0" err="1" smtClean="0"/>
              <a:t>abort</a:t>
            </a:r>
            <a:r>
              <a:rPr lang="es-CO" dirty="0" smtClean="0"/>
              <a:t>(), se debe importar de la </a:t>
            </a:r>
            <a:r>
              <a:rPr lang="es-CO" dirty="0"/>
              <a:t>librería </a:t>
            </a:r>
            <a:r>
              <a:rPr lang="es-CO" b="1" dirty="0" err="1"/>
              <a:t>werkzeug.exceptions</a:t>
            </a:r>
            <a:endParaRPr lang="es-CO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046" t="8125" r="34606" b="42232"/>
          <a:stretch/>
        </p:blipFill>
        <p:spPr>
          <a:xfrm>
            <a:off x="6497185" y="1487147"/>
            <a:ext cx="4859382" cy="36314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-165" t="4554" r="40529" b="75982"/>
          <a:stretch/>
        </p:blipFill>
        <p:spPr>
          <a:xfrm>
            <a:off x="1167539" y="5434149"/>
            <a:ext cx="7759337" cy="1423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27444" t="7768" r="33602" b="61161"/>
          <a:stretch/>
        </p:blipFill>
        <p:spPr>
          <a:xfrm>
            <a:off x="509452" y="2771345"/>
            <a:ext cx="5068389" cy="22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0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9" y="274320"/>
            <a:ext cx="9905998" cy="822960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Crear plantilla propia para el Manejo de errores en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509452" y="1246933"/>
            <a:ext cx="7471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Como se vio en la diapositiva anterior al generarse un error del tipo 404 se muestra el mensaje </a:t>
            </a:r>
            <a:r>
              <a:rPr lang="es-CO" dirty="0" err="1" smtClean="0"/>
              <a:t>Not</a:t>
            </a:r>
            <a:r>
              <a:rPr lang="es-CO" dirty="0" smtClean="0"/>
              <a:t> </a:t>
            </a:r>
            <a:r>
              <a:rPr lang="es-CO" dirty="0" err="1" smtClean="0"/>
              <a:t>Found,este</a:t>
            </a:r>
            <a:r>
              <a:rPr lang="es-CO" dirty="0" smtClean="0"/>
              <a:t> mensaje puede ser personalizado, para ello se crea otra plantilla </a:t>
            </a:r>
            <a:r>
              <a:rPr lang="es-CO" dirty="0" err="1" smtClean="0"/>
              <a:t>html</a:t>
            </a:r>
            <a:r>
              <a:rPr lang="es-CO" dirty="0" smtClean="0"/>
              <a:t>; además de la pantalla personalizada es buena practica mostrar el error que disparo dicha pagina, por ello en el </a:t>
            </a:r>
            <a:r>
              <a:rPr lang="es-CO" dirty="0" err="1" smtClean="0"/>
              <a:t>arhivo</a:t>
            </a:r>
            <a:r>
              <a:rPr lang="es-CO" dirty="0" smtClean="0"/>
              <a:t> </a:t>
            </a:r>
            <a:r>
              <a:rPr lang="es-CO" dirty="0" err="1" smtClean="0"/>
              <a:t>html</a:t>
            </a:r>
            <a:r>
              <a:rPr lang="es-CO" dirty="0" smtClean="0"/>
              <a:t> se recibirá una variable, y en el app.py se creara un nuevo decorador para el manejo de errores (@</a:t>
            </a:r>
            <a:r>
              <a:rPr lang="es-CO" dirty="0" err="1" smtClean="0"/>
              <a:t>app.errorhandler</a:t>
            </a:r>
            <a:r>
              <a:rPr lang="es-CO" dirty="0" smtClean="0"/>
              <a:t>)</a:t>
            </a:r>
            <a:endParaRPr lang="es-CO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6942" t="7946" r="270" b="61875"/>
          <a:stretch/>
        </p:blipFill>
        <p:spPr>
          <a:xfrm>
            <a:off x="618898" y="3001259"/>
            <a:ext cx="9470572" cy="22076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37" t="4196" r="32798" b="82589"/>
          <a:stretch/>
        </p:blipFill>
        <p:spPr>
          <a:xfrm>
            <a:off x="618898" y="5355768"/>
            <a:ext cx="8699864" cy="9666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7444" t="7411" r="51573" b="52054"/>
          <a:stretch/>
        </p:blipFill>
        <p:spPr>
          <a:xfrm>
            <a:off x="8833847" y="1518624"/>
            <a:ext cx="2730138" cy="29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1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6" y="427374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Respuestas </a:t>
            </a:r>
            <a:r>
              <a:rPr lang="es-CO" dirty="0" err="1" smtClean="0"/>
              <a:t>json</a:t>
            </a:r>
            <a:r>
              <a:rPr lang="es-CO" dirty="0" smtClean="0"/>
              <a:t> usando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562289" y="1682338"/>
            <a:ext cx="1111649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Cuando se habla de REST (</a:t>
            </a:r>
            <a:r>
              <a:rPr lang="es-CO" dirty="0" err="1" smtClean="0"/>
              <a:t>representational</a:t>
            </a:r>
            <a:r>
              <a:rPr lang="es-CO" dirty="0" smtClean="0"/>
              <a:t> </a:t>
            </a:r>
            <a:r>
              <a:rPr lang="es-CO" dirty="0" err="1" smtClean="0"/>
              <a:t>state</a:t>
            </a:r>
            <a:r>
              <a:rPr lang="es-CO" dirty="0" smtClean="0"/>
              <a:t> transfer) se establece la representación de la </a:t>
            </a:r>
            <a:r>
              <a:rPr lang="es-CO" dirty="0" err="1" smtClean="0"/>
              <a:t>informacion</a:t>
            </a:r>
            <a:r>
              <a:rPr lang="es-CO" dirty="0" smtClean="0"/>
              <a:t> cuando un cliente realiza una petición a un servidor, a esto se le conoce como un servicio web.</a:t>
            </a:r>
          </a:p>
          <a:p>
            <a:endParaRPr lang="es-CO" b="1" dirty="0"/>
          </a:p>
          <a:p>
            <a:r>
              <a:rPr lang="es-CO" dirty="0" smtClean="0"/>
              <a:t>el desarrollo realizado en </a:t>
            </a:r>
            <a:r>
              <a:rPr lang="es-CO" dirty="0" err="1" smtClean="0"/>
              <a:t>flask</a:t>
            </a:r>
            <a:r>
              <a:rPr lang="es-CO" dirty="0" smtClean="0"/>
              <a:t> hace parte del </a:t>
            </a:r>
            <a:r>
              <a:rPr lang="es-CO" dirty="0" err="1" smtClean="0"/>
              <a:t>backend</a:t>
            </a:r>
            <a:r>
              <a:rPr lang="es-CO" dirty="0" smtClean="0"/>
              <a:t> de las aplicaciones la </a:t>
            </a:r>
            <a:r>
              <a:rPr lang="es-CO" dirty="0" err="1" smtClean="0"/>
              <a:t>interacion</a:t>
            </a:r>
            <a:r>
              <a:rPr lang="es-CO" dirty="0" smtClean="0"/>
              <a:t> con el </a:t>
            </a:r>
            <a:r>
              <a:rPr lang="es-CO" dirty="0" err="1" smtClean="0"/>
              <a:t>frontend</a:t>
            </a:r>
            <a:r>
              <a:rPr lang="es-CO" dirty="0" smtClean="0"/>
              <a:t> se hace a través de tramas REST.</a:t>
            </a:r>
          </a:p>
          <a:p>
            <a:endParaRPr lang="es-CO" dirty="0"/>
          </a:p>
          <a:p>
            <a:r>
              <a:rPr lang="es-CO" dirty="0" smtClean="0"/>
              <a:t>Cuando un </a:t>
            </a:r>
            <a:r>
              <a:rPr lang="es-CO" dirty="0" err="1" smtClean="0"/>
              <a:t>path</a:t>
            </a:r>
            <a:r>
              <a:rPr lang="es-CO" dirty="0" smtClean="0"/>
              <a:t> permite la </a:t>
            </a:r>
            <a:r>
              <a:rPr lang="es-CO" dirty="0" err="1" smtClean="0"/>
              <a:t>interaccion</a:t>
            </a:r>
            <a:r>
              <a:rPr lang="es-CO" dirty="0" smtClean="0"/>
              <a:t> con una aplicación </a:t>
            </a:r>
            <a:r>
              <a:rPr lang="es-CO" dirty="0" err="1" smtClean="0"/>
              <a:t>frontend</a:t>
            </a:r>
            <a:r>
              <a:rPr lang="es-CO" dirty="0" smtClean="0"/>
              <a:t>, una trama JSON esta compuesta por una combinación {</a:t>
            </a:r>
            <a:r>
              <a:rPr lang="es-CO" dirty="0" err="1" smtClean="0"/>
              <a:t>llave:valor</a:t>
            </a:r>
            <a:r>
              <a:rPr lang="es-CO" dirty="0" smtClean="0"/>
              <a:t>}, esta puede ser retornada directamente sin el uso de ningún </a:t>
            </a:r>
            <a:r>
              <a:rPr lang="es-CO" dirty="0" err="1" smtClean="0"/>
              <a:t>metodo</a:t>
            </a:r>
            <a:r>
              <a:rPr lang="es-CO" dirty="0" smtClean="0"/>
              <a:t> adicional, pues ya se esta entregando un diccionario como lo requiere una trama JSON.</a:t>
            </a:r>
          </a:p>
          <a:p>
            <a:endParaRPr lang="es-CO" dirty="0"/>
          </a:p>
          <a:p>
            <a:r>
              <a:rPr lang="es-CO" dirty="0" smtClean="0"/>
              <a:t>Si no se conocen la cantidad de elementos que puede tener la trama a enviar se usa el </a:t>
            </a:r>
            <a:r>
              <a:rPr lang="es-CO" dirty="0" err="1" smtClean="0"/>
              <a:t>metodo</a:t>
            </a:r>
            <a:r>
              <a:rPr lang="es-CO" dirty="0" smtClean="0"/>
              <a:t> </a:t>
            </a:r>
            <a:r>
              <a:rPr lang="es-CO" sz="2800" b="1" dirty="0" err="1"/>
              <a:t>j</a:t>
            </a:r>
            <a:r>
              <a:rPr lang="es-CO" sz="2800" b="1" dirty="0" err="1" smtClean="0"/>
              <a:t>sonify</a:t>
            </a:r>
            <a:r>
              <a:rPr lang="es-CO" dirty="0" smtClean="0"/>
              <a:t>(*</a:t>
            </a:r>
            <a:r>
              <a:rPr lang="es-CO" dirty="0" err="1" smtClean="0"/>
              <a:t>args</a:t>
            </a:r>
            <a:r>
              <a:rPr lang="es-CO" dirty="0" smtClean="0"/>
              <a:t>,**</a:t>
            </a:r>
            <a:r>
              <a:rPr lang="es-CO" dirty="0" err="1" smtClean="0"/>
              <a:t>kwargs</a:t>
            </a:r>
            <a:r>
              <a:rPr lang="es-CO" dirty="0" smtClean="0"/>
              <a:t>) ,para *</a:t>
            </a:r>
            <a:r>
              <a:rPr lang="es-CO" dirty="0" err="1" smtClean="0"/>
              <a:t>args</a:t>
            </a:r>
            <a:r>
              <a:rPr lang="es-CO" dirty="0" smtClean="0"/>
              <a:t> se recibe cualquier tipo de valor(</a:t>
            </a:r>
            <a:r>
              <a:rPr lang="es-CO" dirty="0" err="1" smtClean="0"/>
              <a:t>enteros,flotantes</a:t>
            </a:r>
            <a:r>
              <a:rPr lang="es-CO" dirty="0" smtClean="0"/>
              <a:t>, </a:t>
            </a:r>
            <a:r>
              <a:rPr lang="es-CO" dirty="0" err="1" smtClean="0"/>
              <a:t>string,diccionarios</a:t>
            </a:r>
            <a:r>
              <a:rPr lang="es-CO" dirty="0" smtClean="0"/>
              <a:t>, </a:t>
            </a:r>
            <a:r>
              <a:rPr lang="es-CO" dirty="0" err="1" smtClean="0"/>
              <a:t>tu´plas</a:t>
            </a:r>
            <a:r>
              <a:rPr lang="es-CO" dirty="0" smtClean="0"/>
              <a:t>, </a:t>
            </a:r>
            <a:r>
              <a:rPr lang="es-CO" dirty="0" err="1" smtClean="0"/>
              <a:t>listas,sets</a:t>
            </a:r>
            <a:r>
              <a:rPr lang="es-CO" dirty="0" smtClean="0"/>
              <a:t>) y este genera una tupla compuesta por cada uno de los elementos </a:t>
            </a:r>
            <a:r>
              <a:rPr lang="es-CO" dirty="0" err="1" smtClean="0"/>
              <a:t>relaciondos</a:t>
            </a:r>
            <a:r>
              <a:rPr lang="es-CO" dirty="0" smtClean="0"/>
              <a:t> , para el caso de **</a:t>
            </a:r>
            <a:r>
              <a:rPr lang="es-CO" dirty="0" err="1" smtClean="0"/>
              <a:t>kwargs</a:t>
            </a:r>
            <a:r>
              <a:rPr lang="es-CO" dirty="0" smtClean="0"/>
              <a:t> se reciben parámetros del tipo diccionario directo (clave=valor)o una relación llave valor.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49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7" y="113865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Respuestas </a:t>
            </a:r>
            <a:r>
              <a:rPr lang="es-CO" dirty="0" err="1" smtClean="0"/>
              <a:t>json</a:t>
            </a:r>
            <a:r>
              <a:rPr lang="es-CO" dirty="0" smtClean="0"/>
              <a:t> usando FLASK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058" t="41875" r="29686" b="43125"/>
          <a:stretch/>
        </p:blipFill>
        <p:spPr>
          <a:xfrm>
            <a:off x="509450" y="1091040"/>
            <a:ext cx="5350803" cy="11495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6" t="4196" r="72757" b="80089"/>
          <a:stretch/>
        </p:blipFill>
        <p:spPr>
          <a:xfrm>
            <a:off x="509450" y="2240573"/>
            <a:ext cx="4062550" cy="11495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5055" t="56518" r="65930" b="10268"/>
          <a:stretch/>
        </p:blipFill>
        <p:spPr>
          <a:xfrm>
            <a:off x="509450" y="3390106"/>
            <a:ext cx="4066317" cy="26170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136" t="4732" r="71351" b="77232"/>
          <a:stretch/>
        </p:blipFill>
        <p:spPr>
          <a:xfrm>
            <a:off x="6179906" y="2240573"/>
            <a:ext cx="3709852" cy="13193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5055" t="57411" r="65930" b="7946"/>
          <a:stretch/>
        </p:blipFill>
        <p:spPr>
          <a:xfrm>
            <a:off x="6179906" y="3559921"/>
            <a:ext cx="3775167" cy="25341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31661" t="25982" r="29485" b="57768"/>
          <a:stretch/>
        </p:blipFill>
        <p:spPr>
          <a:xfrm>
            <a:off x="6179906" y="1059653"/>
            <a:ext cx="5055326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6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7" y="113865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Credenciales </a:t>
            </a:r>
            <a:r>
              <a:rPr lang="es-CO" dirty="0" err="1" smtClean="0"/>
              <a:t>Login</a:t>
            </a:r>
            <a:r>
              <a:rPr lang="es-CO" dirty="0" smtClean="0"/>
              <a:t>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167537" y="1045029"/>
            <a:ext cx="979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Diseñar una aplicación con usuario y </a:t>
            </a:r>
            <a:r>
              <a:rPr lang="es-CO" dirty="0" err="1" smtClean="0"/>
              <a:t>password</a:t>
            </a:r>
            <a:r>
              <a:rPr lang="es-CO" dirty="0" smtClean="0"/>
              <a:t>, para ello se aplicara el concepto de sesiones, </a:t>
            </a:r>
            <a:r>
              <a:rPr lang="es-CO" dirty="0" err="1" smtClean="0"/>
              <a:t>flask</a:t>
            </a:r>
            <a:r>
              <a:rPr lang="es-CO" dirty="0" smtClean="0"/>
              <a:t> usa cookies es un archivo que se almacena del lado del navegador que contiene información en forma de llave: valor , este almacenamiento permanece vigente entre las diferentes peticiones.</a:t>
            </a:r>
          </a:p>
          <a:p>
            <a:endParaRPr lang="es-CO" dirty="0"/>
          </a:p>
          <a:p>
            <a:r>
              <a:rPr lang="es-CO" dirty="0" smtClean="0"/>
              <a:t>Se debe establecer una llave secreta mediante </a:t>
            </a:r>
            <a:r>
              <a:rPr lang="es-CO" dirty="0" err="1" smtClean="0"/>
              <a:t>app.secret_key</a:t>
            </a:r>
            <a:r>
              <a:rPr lang="es-CO" dirty="0" smtClean="0"/>
              <a:t>, la </a:t>
            </a:r>
            <a:r>
              <a:rPr lang="es-CO" dirty="0" err="1" smtClean="0"/>
              <a:t>informacion</a:t>
            </a:r>
            <a:r>
              <a:rPr lang="es-CO" dirty="0" smtClean="0"/>
              <a:t> solo puede ser </a:t>
            </a:r>
            <a:r>
              <a:rPr lang="es-CO" dirty="0" err="1" smtClean="0"/>
              <a:t>leida</a:t>
            </a:r>
            <a:r>
              <a:rPr lang="es-CO" dirty="0" smtClean="0"/>
              <a:t> pero no modificada, esto con el fin de evitar ataques en nuestra aplicación web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344" t="7589" r="-332" b="46518"/>
          <a:stretch/>
        </p:blipFill>
        <p:spPr>
          <a:xfrm>
            <a:off x="1576838" y="3069772"/>
            <a:ext cx="9496697" cy="33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61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7" y="113865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Credenciales </a:t>
            </a:r>
            <a:r>
              <a:rPr lang="es-CO" dirty="0" err="1" smtClean="0"/>
              <a:t>Login</a:t>
            </a:r>
            <a:r>
              <a:rPr lang="es-CO" dirty="0" smtClean="0"/>
              <a:t>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167537" y="1045029"/>
            <a:ext cx="9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Para usar las cuentas de usuario y los </a:t>
            </a:r>
            <a:r>
              <a:rPr lang="es-CO" dirty="0" err="1" smtClean="0"/>
              <a:t>password</a:t>
            </a:r>
            <a:r>
              <a:rPr lang="es-CO" dirty="0" smtClean="0"/>
              <a:t>, </a:t>
            </a:r>
            <a:r>
              <a:rPr lang="es-CO" dirty="0" err="1" smtClean="0"/>
              <a:t>flask</a:t>
            </a:r>
            <a:r>
              <a:rPr lang="es-CO" dirty="0" smtClean="0"/>
              <a:t> dispone de un </a:t>
            </a:r>
            <a:r>
              <a:rPr lang="es-CO" dirty="0" err="1" smtClean="0"/>
              <a:t>metodo</a:t>
            </a:r>
            <a:r>
              <a:rPr lang="es-CO" dirty="0" smtClean="0"/>
              <a:t> </a:t>
            </a:r>
            <a:r>
              <a:rPr lang="es-CO" b="1" dirty="0" err="1" smtClean="0"/>
              <a:t>session</a:t>
            </a:r>
            <a:r>
              <a:rPr lang="es-CO" b="1" dirty="0" smtClean="0"/>
              <a:t> </a:t>
            </a:r>
            <a:r>
              <a:rPr lang="es-CO" dirty="0" smtClean="0"/>
              <a:t> con el mismo se puede determinar si un usuario ya se esta dentro de la aplicación, recuerde importar el </a:t>
            </a:r>
            <a:r>
              <a:rPr lang="es-CO" dirty="0" err="1" smtClean="0"/>
              <a:t>metodo</a:t>
            </a:r>
            <a:r>
              <a:rPr lang="es-CO" dirty="0" smtClean="0"/>
              <a:t> sesión desde </a:t>
            </a:r>
            <a:r>
              <a:rPr lang="es-CO" dirty="0" err="1" smtClean="0"/>
              <a:t>flask</a:t>
            </a:r>
            <a:r>
              <a:rPr lang="es-CO" dirty="0" smtClean="0"/>
              <a:t>.</a:t>
            </a:r>
            <a:endParaRPr lang="es-CO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460" t="33661" r="35710" b="49375"/>
          <a:stretch/>
        </p:blipFill>
        <p:spPr>
          <a:xfrm>
            <a:off x="3780109" y="3879667"/>
            <a:ext cx="4271555" cy="12409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7946" t="7589" r="19547" b="74732"/>
          <a:stretch/>
        </p:blipFill>
        <p:spPr>
          <a:xfrm>
            <a:off x="2704598" y="2169197"/>
            <a:ext cx="6831875" cy="12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8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7" y="113865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Credenciales </a:t>
            </a:r>
            <a:r>
              <a:rPr lang="es-CO" dirty="0" err="1" smtClean="0"/>
              <a:t>Login</a:t>
            </a:r>
            <a:r>
              <a:rPr lang="es-CO" dirty="0" smtClean="0"/>
              <a:t>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167537" y="1045029"/>
            <a:ext cx="979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Luego de corroborar si un usuario se ingreso a la app, se creara método para hacer el </a:t>
            </a:r>
            <a:r>
              <a:rPr lang="es-CO" dirty="0" err="1" smtClean="0"/>
              <a:t>login</a:t>
            </a:r>
            <a:r>
              <a:rPr lang="es-CO" dirty="0" smtClean="0"/>
              <a:t> respectivo, este método invocara al  </a:t>
            </a:r>
            <a:r>
              <a:rPr lang="es-CO" dirty="0" err="1" smtClean="0"/>
              <a:t>template</a:t>
            </a:r>
            <a:r>
              <a:rPr lang="es-CO" dirty="0" smtClean="0"/>
              <a:t>  </a:t>
            </a:r>
            <a:r>
              <a:rPr lang="es-CO" dirty="0" err="1" smtClean="0"/>
              <a:t>login</a:t>
            </a:r>
            <a:r>
              <a:rPr lang="es-CO" dirty="0" smtClean="0"/>
              <a:t>, en el cual contendrá un formulario (&lt;</a:t>
            </a:r>
            <a:r>
              <a:rPr lang="es-CO" dirty="0" err="1" smtClean="0"/>
              <a:t>form</a:t>
            </a:r>
            <a:r>
              <a:rPr lang="es-CO" dirty="0" smtClean="0"/>
              <a:t>&gt; en el cual se ingresaran las credenciales del usuario respectivo.; como en el método inicio se pregunta por el valor de </a:t>
            </a:r>
            <a:r>
              <a:rPr lang="es-CO" dirty="0" err="1" smtClean="0"/>
              <a:t>username</a:t>
            </a:r>
            <a:r>
              <a:rPr lang="es-CO" dirty="0" smtClean="0"/>
              <a:t> el mismo valor será cargado dentro del </a:t>
            </a:r>
            <a:r>
              <a:rPr lang="es-CO" dirty="0" err="1" smtClean="0"/>
              <a:t>templeta</a:t>
            </a:r>
            <a:r>
              <a:rPr lang="es-CO" dirty="0" smtClean="0"/>
              <a:t> </a:t>
            </a:r>
            <a:r>
              <a:rPr lang="es-CO" dirty="0" err="1" smtClean="0"/>
              <a:t>login</a:t>
            </a:r>
            <a:r>
              <a:rPr lang="es-CO" dirty="0" smtClean="0"/>
              <a:t> que se desarrollara, además de ello se debe tener presente que el método </a:t>
            </a:r>
            <a:r>
              <a:rPr lang="es-CO" dirty="0" err="1" smtClean="0"/>
              <a:t>login</a:t>
            </a:r>
            <a:r>
              <a:rPr lang="es-CO" dirty="0" smtClean="0"/>
              <a:t> recibirá peticiones tipo post al ingresar información a la aplicación(POST), y para mostrar la pagina peticiones tipo (GET).</a:t>
            </a:r>
            <a:endParaRPr lang="es-CO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28347" t="7589" r="36815" b="47054"/>
          <a:stretch/>
        </p:blipFill>
        <p:spPr>
          <a:xfrm>
            <a:off x="5812971" y="3307151"/>
            <a:ext cx="4532812" cy="33179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32263" t="32768" r="41433" b="58125"/>
          <a:stretch/>
        </p:blipFill>
        <p:spPr>
          <a:xfrm>
            <a:off x="1528354" y="4280334"/>
            <a:ext cx="3422468" cy="6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20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7" y="113865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Credenciales </a:t>
            </a:r>
            <a:r>
              <a:rPr lang="es-CO" dirty="0" err="1" smtClean="0"/>
              <a:t>Login</a:t>
            </a:r>
            <a:r>
              <a:rPr lang="es-CO" dirty="0" smtClean="0"/>
              <a:t> 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049971" y="936825"/>
            <a:ext cx="9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Ahora dentro del </a:t>
            </a:r>
            <a:r>
              <a:rPr lang="es-CO" dirty="0" err="1" smtClean="0"/>
              <a:t>metodo</a:t>
            </a:r>
            <a:r>
              <a:rPr lang="es-CO" dirty="0" smtClean="0"/>
              <a:t> </a:t>
            </a:r>
            <a:r>
              <a:rPr lang="es-CO" dirty="0" err="1" smtClean="0"/>
              <a:t>login</a:t>
            </a:r>
            <a:r>
              <a:rPr lang="es-CO" dirty="0" smtClean="0"/>
              <a:t> se deberá verificar que tipo de petición se esta generando una vez se pulsa el </a:t>
            </a:r>
            <a:r>
              <a:rPr lang="es-CO" dirty="0" err="1" smtClean="0"/>
              <a:t>botton</a:t>
            </a:r>
            <a:r>
              <a:rPr lang="es-CO" dirty="0" smtClean="0"/>
              <a:t> de </a:t>
            </a:r>
            <a:r>
              <a:rPr lang="es-CO" dirty="0" err="1" smtClean="0"/>
              <a:t>login</a:t>
            </a:r>
            <a:r>
              <a:rPr lang="es-CO" dirty="0" smtClean="0"/>
              <a:t> del </a:t>
            </a:r>
            <a:r>
              <a:rPr lang="es-CO" dirty="0" err="1" smtClean="0"/>
              <a:t>templeta</a:t>
            </a:r>
            <a:r>
              <a:rPr lang="es-CO" dirty="0" smtClean="0"/>
              <a:t> respectivo, para ello se preguntara dentro del </a:t>
            </a:r>
            <a:r>
              <a:rPr lang="es-CO" dirty="0" err="1" smtClean="0"/>
              <a:t>metodo</a:t>
            </a:r>
            <a:r>
              <a:rPr lang="es-CO" dirty="0" smtClean="0"/>
              <a:t> </a:t>
            </a:r>
            <a:r>
              <a:rPr lang="es-CO" dirty="0" err="1" smtClean="0"/>
              <a:t>login</a:t>
            </a:r>
            <a:r>
              <a:rPr lang="es-CO" dirty="0" smtClean="0"/>
              <a:t> por el tipo de petición(</a:t>
            </a:r>
            <a:r>
              <a:rPr lang="es-CO" dirty="0" err="1" smtClean="0"/>
              <a:t>request.method</a:t>
            </a:r>
            <a:r>
              <a:rPr lang="es-CO" dirty="0" smtClean="0"/>
              <a:t>)</a:t>
            </a:r>
            <a:endParaRPr lang="es-CO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946" t="7232" r="-433" b="47589"/>
          <a:stretch/>
        </p:blipFill>
        <p:spPr>
          <a:xfrm>
            <a:off x="1410787" y="2103121"/>
            <a:ext cx="9431384" cy="33049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8" t="4732" r="81880" b="85982"/>
          <a:stretch/>
        </p:blipFill>
        <p:spPr>
          <a:xfrm>
            <a:off x="4770414" y="5690179"/>
            <a:ext cx="2351314" cy="6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1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1478570"/>
          </a:xfrm>
        </p:spPr>
        <p:txBody>
          <a:bodyPr/>
          <a:lstStyle/>
          <a:p>
            <a:r>
              <a:rPr lang="es-CO" dirty="0" smtClean="0"/>
              <a:t>PRIMERA APLICACIÓN EN FLASK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42" t="8482" r="43440" b="65982"/>
          <a:stretch/>
        </p:blipFill>
        <p:spPr>
          <a:xfrm>
            <a:off x="1141413" y="1502728"/>
            <a:ext cx="7145383" cy="18679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41413" y="3722914"/>
            <a:ext cx="1013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Se define un decorador (@) el cual permite modificar métodos predefinidos para permitir que los mismos ejecuten funcionalidades definidas por el programador. 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155" t="11340" r="-633" b="59910"/>
          <a:stretch/>
        </p:blipFill>
        <p:spPr>
          <a:xfrm>
            <a:off x="1141413" y="4444444"/>
            <a:ext cx="9170125" cy="21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60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7537" y="113865"/>
            <a:ext cx="9905998" cy="822960"/>
          </a:xfrm>
        </p:spPr>
        <p:txBody>
          <a:bodyPr>
            <a:normAutofit/>
          </a:bodyPr>
          <a:lstStyle/>
          <a:p>
            <a:pPr algn="ctr"/>
            <a:r>
              <a:rPr lang="es-CO" dirty="0" err="1" smtClean="0"/>
              <a:t>Logout</a:t>
            </a:r>
            <a:r>
              <a:rPr lang="es-CO" dirty="0" smtClean="0"/>
              <a:t> de usuarios</a:t>
            </a:r>
            <a:r>
              <a:rPr lang="es-CO" dirty="0" smtClean="0"/>
              <a:t> </a:t>
            </a:r>
            <a:r>
              <a:rPr lang="es-CO" dirty="0" smtClean="0"/>
              <a:t>FLASK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049971" y="936825"/>
            <a:ext cx="9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 smtClean="0"/>
              <a:t>Asi</a:t>
            </a:r>
            <a:r>
              <a:rPr lang="es-CO" dirty="0" smtClean="0"/>
              <a:t> como se tiene un </a:t>
            </a:r>
            <a:r>
              <a:rPr lang="es-CO" dirty="0" err="1" smtClean="0"/>
              <a:t>metodo</a:t>
            </a:r>
            <a:r>
              <a:rPr lang="es-CO" dirty="0" smtClean="0"/>
              <a:t> que permite agregar un usuario a nuestra aplicación se creara un </a:t>
            </a:r>
            <a:r>
              <a:rPr lang="es-CO" dirty="0" err="1" smtClean="0"/>
              <a:t>metodo</a:t>
            </a:r>
            <a:r>
              <a:rPr lang="es-CO" dirty="0" smtClean="0"/>
              <a:t> que permite eliminar un usuario de la aplicación para ello </a:t>
            </a:r>
            <a:r>
              <a:rPr lang="es-CO" dirty="0" err="1" smtClean="0"/>
              <a:t>creremos</a:t>
            </a:r>
            <a:r>
              <a:rPr lang="es-CO" dirty="0" smtClean="0"/>
              <a:t> el </a:t>
            </a:r>
            <a:r>
              <a:rPr lang="es-CO" dirty="0" err="1" smtClean="0"/>
              <a:t>metodo</a:t>
            </a:r>
            <a:r>
              <a:rPr lang="es-CO" dirty="0" smtClean="0"/>
              <a:t> </a:t>
            </a:r>
            <a:r>
              <a:rPr lang="es-CO" dirty="0" err="1" smtClean="0"/>
              <a:t>logout</a:t>
            </a:r>
            <a:r>
              <a:rPr lang="es-CO" dirty="0" smtClean="0"/>
              <a:t>, para este caso el mismo no tiene recibe peticiones; ahora para eliminar un usuario se usara el </a:t>
            </a:r>
            <a:r>
              <a:rPr lang="es-CO" dirty="0" err="1" smtClean="0"/>
              <a:t>metodo</a:t>
            </a:r>
            <a:r>
              <a:rPr lang="es-CO" dirty="0" smtClean="0"/>
              <a:t> pop.</a:t>
            </a:r>
            <a:endParaRPr lang="es-CO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2664" t="35803" r="2680" b="49018"/>
          <a:stretch/>
        </p:blipFill>
        <p:spPr>
          <a:xfrm>
            <a:off x="2194560" y="4990011"/>
            <a:ext cx="8412480" cy="11103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4732" r="81993" b="85625"/>
          <a:stretch/>
        </p:blipFill>
        <p:spPr>
          <a:xfrm>
            <a:off x="4567374" y="2683115"/>
            <a:ext cx="2342878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6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1478570"/>
          </a:xfrm>
        </p:spPr>
        <p:txBody>
          <a:bodyPr/>
          <a:lstStyle/>
          <a:p>
            <a:r>
              <a:rPr lang="es-CO" dirty="0" smtClean="0"/>
              <a:t>PRIMERA APLICACIÓN EN FLASK</a:t>
            </a:r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1141413" y="1757454"/>
            <a:ext cx="1013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Para lanzar los servicios de </a:t>
            </a:r>
            <a:r>
              <a:rPr lang="es-CO" dirty="0" err="1" smtClean="0"/>
              <a:t>flask</a:t>
            </a:r>
            <a:r>
              <a:rPr lang="es-CO" dirty="0" smtClean="0"/>
              <a:t> en la terminar escriba </a:t>
            </a:r>
            <a:r>
              <a:rPr lang="es-CO" b="1" dirty="0" err="1" smtClean="0"/>
              <a:t>flask</a:t>
            </a:r>
            <a:r>
              <a:rPr lang="es-CO" b="1" dirty="0" smtClean="0"/>
              <a:t> run</a:t>
            </a:r>
            <a:endParaRPr lang="es-CO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542" t="62768" r="49364" b="14553"/>
          <a:stretch/>
        </p:blipFill>
        <p:spPr>
          <a:xfrm>
            <a:off x="1141413" y="2126786"/>
            <a:ext cx="6387738" cy="16589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5268" r="45449" b="87054"/>
          <a:stretch/>
        </p:blipFill>
        <p:spPr>
          <a:xfrm>
            <a:off x="1141413" y="4049486"/>
            <a:ext cx="7097758" cy="56170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41413" y="4843861"/>
            <a:ext cx="1013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El modo de </a:t>
            </a:r>
            <a:r>
              <a:rPr lang="es-CO" b="1" dirty="0" smtClean="0"/>
              <a:t>producción</a:t>
            </a:r>
            <a:r>
              <a:rPr lang="es-CO" dirty="0" smtClean="0"/>
              <a:t> no permite hacer un refresco constante de las actualizaciones que se estén generando en el código por ello se debe cambiar al modo desarrollador.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53755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1478570"/>
          </a:xfrm>
        </p:spPr>
        <p:txBody>
          <a:bodyPr/>
          <a:lstStyle/>
          <a:p>
            <a:r>
              <a:rPr lang="es-CO" dirty="0" smtClean="0"/>
              <a:t>PRIMERA APLICACIÓN EN 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770709" y="1757454"/>
            <a:ext cx="11247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Para ello en consola escriba set FLASK_APP=nombre_de_la_aplicación.py(esto para Windows) para Linux o </a:t>
            </a:r>
            <a:r>
              <a:rPr lang="es-CO" dirty="0" err="1" smtClean="0"/>
              <a:t>mac</a:t>
            </a:r>
            <a:r>
              <a:rPr lang="es-CO" dirty="0" smtClean="0"/>
              <a:t> se escribe </a:t>
            </a:r>
            <a:r>
              <a:rPr lang="es-CO" b="1" dirty="0" err="1" smtClean="0"/>
              <a:t>export</a:t>
            </a:r>
            <a:r>
              <a:rPr lang="es-CO" b="1" dirty="0" smtClean="0"/>
              <a:t> FLASK_APP=</a:t>
            </a:r>
            <a:r>
              <a:rPr lang="es-CO" dirty="0" smtClean="0"/>
              <a:t>nombre_de_la_aplicación.py</a:t>
            </a:r>
          </a:p>
          <a:p>
            <a:endParaRPr lang="es-CO" b="1" dirty="0"/>
          </a:p>
          <a:p>
            <a:r>
              <a:rPr lang="es-CO" dirty="0" smtClean="0"/>
              <a:t>Después se establece la variable para indicar que se esta en modo desarrollo set FLASK_ENV=</a:t>
            </a:r>
            <a:r>
              <a:rPr lang="es-CO" dirty="0" err="1" smtClean="0"/>
              <a:t>development</a:t>
            </a:r>
            <a:r>
              <a:rPr lang="es-CO" dirty="0" smtClean="0"/>
              <a:t>(Windows); se deben respetar las mayúsculas los espacios en las líneas respectivas.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542" t="50803" r="58801" b="14018"/>
          <a:stretch/>
        </p:blipFill>
        <p:spPr>
          <a:xfrm>
            <a:off x="2860766" y="3426660"/>
            <a:ext cx="5159830" cy="257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7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1478570"/>
          </a:xfrm>
        </p:spPr>
        <p:txBody>
          <a:bodyPr/>
          <a:lstStyle/>
          <a:p>
            <a:r>
              <a:rPr lang="es-CO" dirty="0" smtClean="0"/>
              <a:t>PRIMERA APLICACIÓN EN 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757646" y="4121831"/>
            <a:ext cx="4153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Como se activo el modo desarrollo se pueden utilizar mensajes a  mostrar en consola en modo </a:t>
            </a:r>
            <a:r>
              <a:rPr lang="es-CO" dirty="0" err="1" smtClean="0"/>
              <a:t>development</a:t>
            </a:r>
            <a:r>
              <a:rPr lang="es-CO" dirty="0" smtClean="0"/>
              <a:t> se activan todos los niveles </a:t>
            </a:r>
            <a:r>
              <a:rPr lang="es-CO" dirty="0" err="1" smtClean="0"/>
              <a:t>debug,info</a:t>
            </a:r>
            <a:r>
              <a:rPr lang="es-CO" dirty="0" smtClean="0"/>
              <a:t>, </a:t>
            </a:r>
            <a:r>
              <a:rPr lang="es-CO" dirty="0" err="1" smtClean="0"/>
              <a:t>warning</a:t>
            </a:r>
            <a:r>
              <a:rPr lang="es-CO" dirty="0" smtClean="0"/>
              <a:t> y error ; en modo </a:t>
            </a:r>
            <a:r>
              <a:rPr lang="es-CO" dirty="0" err="1" smtClean="0"/>
              <a:t>production</a:t>
            </a:r>
            <a:r>
              <a:rPr lang="es-CO" dirty="0" smtClean="0"/>
              <a:t> solo se activan los mensajes a nivel </a:t>
            </a:r>
            <a:r>
              <a:rPr lang="es-CO" dirty="0" err="1" smtClean="0"/>
              <a:t>warning</a:t>
            </a:r>
            <a:r>
              <a:rPr lang="es-CO" dirty="0" smtClean="0"/>
              <a:t> y error.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41" t="14732" r="48159" b="11339"/>
          <a:stretch/>
        </p:blipFill>
        <p:spPr>
          <a:xfrm>
            <a:off x="5111931" y="1343809"/>
            <a:ext cx="6448698" cy="53182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0557" t="26696" r="39524" b="49375"/>
          <a:stretch/>
        </p:blipFill>
        <p:spPr>
          <a:xfrm>
            <a:off x="1018902" y="1757454"/>
            <a:ext cx="3892732" cy="17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37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1478570"/>
          </a:xfrm>
        </p:spPr>
        <p:txBody>
          <a:bodyPr/>
          <a:lstStyle/>
          <a:p>
            <a:r>
              <a:rPr lang="es-CO" dirty="0" smtClean="0"/>
              <a:t>PRIMERA APLICACIÓN EN 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018903" y="1757454"/>
            <a:ext cx="10028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Si que quiere conocer el tipo de petición que se esta generando de un cliente hacia el servidor, se usara el </a:t>
            </a:r>
            <a:r>
              <a:rPr lang="es-CO" dirty="0" err="1" smtClean="0"/>
              <a:t>request.path</a:t>
            </a:r>
            <a:r>
              <a:rPr lang="es-CO" dirty="0" smtClean="0"/>
              <a:t>, en este caso dentro del </a:t>
            </a:r>
            <a:r>
              <a:rPr lang="es-CO" dirty="0" err="1" smtClean="0"/>
              <a:t>logger</a:t>
            </a:r>
            <a:r>
              <a:rPr lang="es-CO" dirty="0" smtClean="0"/>
              <a:t> </a:t>
            </a:r>
            <a:r>
              <a:rPr lang="es-CO" dirty="0" err="1" smtClean="0"/>
              <a:t>info</a:t>
            </a:r>
            <a:r>
              <a:rPr lang="es-CO" dirty="0" smtClean="0"/>
              <a:t> se genera un f </a:t>
            </a:r>
            <a:r>
              <a:rPr lang="es-CO" dirty="0" err="1" smtClean="0"/>
              <a:t>string</a:t>
            </a:r>
            <a:r>
              <a:rPr lang="es-CO" dirty="0" smtClean="0"/>
              <a:t> y se debe importar el </a:t>
            </a:r>
            <a:r>
              <a:rPr lang="es-CO" dirty="0" err="1" smtClean="0"/>
              <a:t>metodo</a:t>
            </a:r>
            <a:r>
              <a:rPr lang="es-CO" dirty="0" smtClean="0"/>
              <a:t> </a:t>
            </a:r>
            <a:r>
              <a:rPr lang="es-CO" dirty="0" err="1" smtClean="0"/>
              <a:t>request</a:t>
            </a:r>
            <a:r>
              <a:rPr lang="es-CO" dirty="0" smtClean="0"/>
              <a:t> de la clase </a:t>
            </a:r>
            <a:r>
              <a:rPr lang="es-CO" dirty="0" err="1" smtClean="0"/>
              <a:t>flask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155" t="10983" r="19847" b="43125"/>
          <a:stretch/>
        </p:blipFill>
        <p:spPr>
          <a:xfrm>
            <a:off x="1018903" y="2860766"/>
            <a:ext cx="6505302" cy="33571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844" t="77589" r="62817" b="13839"/>
          <a:stretch/>
        </p:blipFill>
        <p:spPr>
          <a:xfrm>
            <a:off x="7593874" y="3616078"/>
            <a:ext cx="4598126" cy="6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1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1478570"/>
          </a:xfrm>
        </p:spPr>
        <p:txBody>
          <a:bodyPr/>
          <a:lstStyle/>
          <a:p>
            <a:r>
              <a:rPr lang="es-CO" dirty="0" smtClean="0"/>
              <a:t>PRIMERA APLICACIÓN EN 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018903" y="1757454"/>
            <a:ext cx="10028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Se pueden agregar tantos </a:t>
            </a:r>
            <a:r>
              <a:rPr lang="es-CO" dirty="0" err="1" smtClean="0"/>
              <a:t>paths</a:t>
            </a:r>
            <a:r>
              <a:rPr lang="es-CO" dirty="0" smtClean="0"/>
              <a:t>(vistas en paginas web diferentes) como se desee, para ello se usan decoradores como con la pagina de inicio y se adiciona el nombre para el </a:t>
            </a:r>
            <a:r>
              <a:rPr lang="es-CO" dirty="0" err="1" smtClean="0"/>
              <a:t>path</a:t>
            </a:r>
            <a:r>
              <a:rPr lang="es-CO" dirty="0" smtClean="0"/>
              <a:t> respectivo, a esto se le conoce como </a:t>
            </a:r>
            <a:r>
              <a:rPr lang="es-CO" dirty="0" err="1" smtClean="0"/>
              <a:t>routing</a:t>
            </a:r>
            <a:r>
              <a:rPr lang="es-CO" dirty="0" smtClean="0"/>
              <a:t>, donde </a:t>
            </a:r>
            <a:r>
              <a:rPr lang="es-CO" dirty="0" err="1" smtClean="0"/>
              <a:t>flask</a:t>
            </a:r>
            <a:r>
              <a:rPr lang="es-CO" dirty="0" smtClean="0"/>
              <a:t> busca de manera automática por el nombre de cada </a:t>
            </a:r>
            <a:r>
              <a:rPr lang="es-CO" dirty="0" err="1" smtClean="0"/>
              <a:t>path</a:t>
            </a:r>
            <a:r>
              <a:rPr lang="es-CO" dirty="0" smtClean="0"/>
              <a:t> </a:t>
            </a:r>
            <a:r>
              <a:rPr lang="es-CO" dirty="0" err="1" smtClean="0"/>
              <a:t>esteblecido</a:t>
            </a:r>
            <a:r>
              <a:rPr lang="es-CO" dirty="0" smtClean="0"/>
              <a:t>.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9753" t="10446" r="3684" b="50804"/>
          <a:stretch/>
        </p:blipFill>
        <p:spPr>
          <a:xfrm>
            <a:off x="1254034" y="2680784"/>
            <a:ext cx="8660674" cy="283464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37" t="4732" r="69544" b="84910"/>
          <a:stretch/>
        </p:blipFill>
        <p:spPr>
          <a:xfrm>
            <a:off x="3513908" y="5681110"/>
            <a:ext cx="3918858" cy="7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9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78884"/>
            <a:ext cx="9905998" cy="1478570"/>
          </a:xfrm>
        </p:spPr>
        <p:txBody>
          <a:bodyPr/>
          <a:lstStyle/>
          <a:p>
            <a:r>
              <a:rPr lang="es-CO" dirty="0" smtClean="0"/>
              <a:t>PRIMERA APLICACIÓN EN FLASK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018904" y="1413890"/>
            <a:ext cx="10028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Adicional a la característica explicada los </a:t>
            </a:r>
            <a:r>
              <a:rPr lang="es-CO" dirty="0" err="1" smtClean="0"/>
              <a:t>paths</a:t>
            </a:r>
            <a:r>
              <a:rPr lang="es-CO" dirty="0" smtClean="0"/>
              <a:t> permiten recibir parámetros como lo hace una función para ello se indica el nombre del </a:t>
            </a:r>
            <a:r>
              <a:rPr lang="es-CO" dirty="0" err="1" smtClean="0"/>
              <a:t>path</a:t>
            </a:r>
            <a:r>
              <a:rPr lang="es-CO" dirty="0" smtClean="0"/>
              <a:t> luego un diagonal y entre &lt;</a:t>
            </a:r>
            <a:r>
              <a:rPr lang="es-CO" dirty="0" err="1" smtClean="0"/>
              <a:t>nombre_del_parámetro_a_recibir</a:t>
            </a:r>
            <a:r>
              <a:rPr lang="es-CO" dirty="0" smtClean="0"/>
              <a:t>&gt;; cuando se escribe el </a:t>
            </a:r>
            <a:r>
              <a:rPr lang="es-CO" dirty="0" err="1" smtClean="0"/>
              <a:t>path</a:t>
            </a:r>
            <a:r>
              <a:rPr lang="es-CO" dirty="0" smtClean="0"/>
              <a:t> en el browser se debe también escribir la diagonal y el valor del parámetro., las funciones de los </a:t>
            </a:r>
            <a:r>
              <a:rPr lang="es-CO" dirty="0" err="1" smtClean="0"/>
              <a:t>paths</a:t>
            </a:r>
            <a:r>
              <a:rPr lang="es-CO" dirty="0" smtClean="0"/>
              <a:t> NO  se pueden llamar igual.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355" t="12768" r="-132" b="47411"/>
          <a:stretch/>
        </p:blipFill>
        <p:spPr>
          <a:xfrm>
            <a:off x="1141413" y="2700276"/>
            <a:ext cx="9078687" cy="2913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36" t="4018" r="71653" b="85446"/>
          <a:stretch/>
        </p:blipFill>
        <p:spPr>
          <a:xfrm>
            <a:off x="1141413" y="5889909"/>
            <a:ext cx="3657600" cy="7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62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407</TotalTime>
  <Words>1510</Words>
  <Application>Microsoft Office PowerPoint</Application>
  <PresentationFormat>Panorámica</PresentationFormat>
  <Paragraphs>69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Trebuchet MS</vt:lpstr>
      <vt:lpstr>Tw Cen MT</vt:lpstr>
      <vt:lpstr>Circuito</vt:lpstr>
      <vt:lpstr>flask</vt:lpstr>
      <vt:lpstr>Instalando flask en pycharm</vt:lpstr>
      <vt:lpstr>PRIMERA APLICACIÓN EN FLASK</vt:lpstr>
      <vt:lpstr>PRIMERA APLICACIÓN EN FLASK</vt:lpstr>
      <vt:lpstr>PRIMERA APLICACIÓN EN FLASK</vt:lpstr>
      <vt:lpstr>PRIMERA APLICACIÓN EN FLASK</vt:lpstr>
      <vt:lpstr>PRIMERA APLICACIÓN EN FLASK</vt:lpstr>
      <vt:lpstr>PRIMERA APLICACIÓN EN FLASK</vt:lpstr>
      <vt:lpstr>PRIMERA APLICACIÓN EN FLASK</vt:lpstr>
      <vt:lpstr>PRIMERA APLICACIÓN EN FLASK</vt:lpstr>
      <vt:lpstr>Haciendo peticiones GET(OBTENER INFORMACION DEL SERVIDOR)http a flask.</vt:lpstr>
      <vt:lpstr>Haciendo peticiones get http a flask</vt:lpstr>
      <vt:lpstr>Haciendo peticiones get http a flask</vt:lpstr>
      <vt:lpstr>Haciendo peticiones get http a flask</vt:lpstr>
      <vt:lpstr>Haciendo peticiones post http(ENVIO INFORMACION AL SERVIDOR) a flask</vt:lpstr>
      <vt:lpstr>Haciendo peticiones post http a flask</vt:lpstr>
      <vt:lpstr>RETORNANDO CADENAS HTML USANDO LA EXTENSION JINJA DE FLASK</vt:lpstr>
      <vt:lpstr>RETORNANDO CADENAS HTML USANDO LA EXTENSION JINJA DE FLASK</vt:lpstr>
      <vt:lpstr>RETORNANDO CADENAS HTML con parametros USANDO LA EXTENSION JINJA DE FLASK</vt:lpstr>
      <vt:lpstr>url building en FLASK</vt:lpstr>
      <vt:lpstr>url building en FLASK</vt:lpstr>
      <vt:lpstr>Manejo de errores en FLASK</vt:lpstr>
      <vt:lpstr>Crear plantilla propia para el Manejo de errores en FLASK</vt:lpstr>
      <vt:lpstr>Respuestas json usando FLASK</vt:lpstr>
      <vt:lpstr>Respuestas json usando FLASK</vt:lpstr>
      <vt:lpstr>Credenciales Login FLASK</vt:lpstr>
      <vt:lpstr>Credenciales Login FLASK</vt:lpstr>
      <vt:lpstr>Credenciales Login FLASK</vt:lpstr>
      <vt:lpstr>Credenciales Login FLASK</vt:lpstr>
      <vt:lpstr>Logout de usuarios FLASK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</dc:title>
  <dc:creator>Usuario de Windows</dc:creator>
  <cp:lastModifiedBy>Usuario de Windows</cp:lastModifiedBy>
  <cp:revision>52</cp:revision>
  <dcterms:created xsi:type="dcterms:W3CDTF">2021-08-30T01:35:13Z</dcterms:created>
  <dcterms:modified xsi:type="dcterms:W3CDTF">2021-09-06T01:43:31Z</dcterms:modified>
</cp:coreProperties>
</file>